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77" r:id="rId2"/>
    <p:sldId id="257" r:id="rId3"/>
    <p:sldId id="278" r:id="rId4"/>
    <p:sldId id="268" r:id="rId5"/>
  </p:sldIdLst>
  <p:sldSz cx="17610138" cy="9906000"/>
  <p:notesSz cx="67611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554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5D8"/>
    <a:srgbClr val="595959"/>
    <a:srgbClr val="851F1A"/>
    <a:srgbClr val="A6C317"/>
    <a:srgbClr val="F09F0A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FD4443E-F989-4FC4-A0C8-D5A2AF1F390B}" styleName="Estilo oscuro 1 - Énfasis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Estilo oscuro 1 - Énfasis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Estilo oscuro 1 - Énfasis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Estilo oscuro 1 - Énfasis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FD0F851-EC5A-4D38-B0AD-8093EC10F338}" styleName="Estilo claro 1 - Acento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Estilo claro 1 - Acento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034E78-7F5D-4C2E-B375-FC64B27BC917}" styleName="Estilo oscuro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Estilo oscuro 2 - Énfasis 1/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Estilo oscuro 2 - Énfasis 3/Énfasis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46F890A9-2807-4EBB-B81D-B2AA78EC7F39}" styleName="Estilo oscuro 2 - Énfasis 5/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059" autoAdjust="0"/>
    <p:restoredTop sz="94269" autoAdjust="0"/>
  </p:normalViewPr>
  <p:slideViewPr>
    <p:cSldViewPr snapToGrid="0">
      <p:cViewPr varScale="1">
        <p:scale>
          <a:sx n="75" d="100"/>
          <a:sy n="75" d="100"/>
        </p:scale>
        <p:origin x="1128" y="78"/>
      </p:cViewPr>
      <p:guideLst>
        <p:guide orient="horz" pos="3120"/>
        <p:guide pos="554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9" d="100"/>
          <a:sy n="59" d="100"/>
        </p:scale>
        <p:origin x="-3226" y="-67"/>
      </p:cViewPr>
      <p:guideLst>
        <p:guide orient="horz" pos="3131"/>
        <p:guide pos="21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s-AR"/>
              <a:t>Propuesta institucional Dra. Celina Bernal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98C892-942D-4BB1-B22B-D6A086887986}" type="datetimeFigureOut">
              <a:rPr lang="es-AR" smtClean="0"/>
              <a:pPr/>
              <a:t>13/9/2024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2976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13C8EF-5E9B-41A8-A3BD-B9501D33543B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64886984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s-AR"/>
              <a:t>Propuesta institucional Dra. Celina Bernal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8176D0-E76B-4E66-925D-92997C7EC0E6}" type="datetimeFigureOut">
              <a:rPr lang="es-AR" smtClean="0"/>
              <a:pPr/>
              <a:t>13/9/2024</a:t>
            </a:fld>
            <a:endParaRPr lang="es-A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6117" y="4784835"/>
            <a:ext cx="540893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4E661-39FA-4EFD-97C2-6152621C461C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36279870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98463" y="1243013"/>
            <a:ext cx="5964237" cy="3355975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A4E661-39FA-4EFD-97C2-6152621C461C}" type="slidenum">
              <a:rPr lang="es-AR" smtClean="0"/>
              <a:pPr/>
              <a:t>1</a:t>
            </a:fld>
            <a:endParaRPr lang="es-AR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5151507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Placa para títulos de presentaciones</a:t>
            </a:r>
            <a:endParaRPr/>
          </a:p>
        </p:txBody>
      </p:sp>
      <p:sp>
        <p:nvSpPr>
          <p:cNvPr id="95" name="Google Shape;95;p2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Placa para títulos de presentaciones</a:t>
            </a:r>
            <a:endParaRPr/>
          </a:p>
        </p:txBody>
      </p:sp>
      <p:sp>
        <p:nvSpPr>
          <p:cNvPr id="95" name="Google Shape;95;p2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397966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98463" y="1243013"/>
            <a:ext cx="5964237" cy="3355975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A4E661-39FA-4EFD-97C2-6152621C461C}" type="slidenum">
              <a:rPr lang="es-AR" smtClean="0"/>
              <a:pPr/>
              <a:t>4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95997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1267" y="1621191"/>
            <a:ext cx="13207604" cy="3448756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1267" y="5202944"/>
            <a:ext cx="13207604" cy="2391656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869DA-8C37-4AB9-B78B-F11A4FB874A5}" type="datetime1">
              <a:rPr lang="es-AR" smtClean="0"/>
              <a:pPr/>
              <a:t>13/9/2024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02747-338A-47F4-8D8B-12DADCEC5E87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70577212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96AFA-CB0D-4D31-9B92-218955FEA61D}" type="datetime1">
              <a:rPr lang="es-AR" smtClean="0"/>
              <a:pPr/>
              <a:t>13/9/2024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02747-338A-47F4-8D8B-12DADCEC5E87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27403105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602255" y="527403"/>
            <a:ext cx="3797186" cy="839487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0697" y="527403"/>
            <a:ext cx="11171431" cy="839487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BA0D5-2099-434B-B89B-D4E0FBF3C1E3}" type="datetime1">
              <a:rPr lang="es-AR" smtClean="0"/>
              <a:pPr/>
              <a:t>13/9/2024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02747-338A-47F4-8D8B-12DADCEC5E87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25696982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849B5-3D84-44FE-AA6B-50D18998CFB9}" type="datetime1">
              <a:rPr lang="es-AR" smtClean="0"/>
              <a:pPr/>
              <a:t>13/9/2024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02747-338A-47F4-8D8B-12DADCEC5E87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11478990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1525" y="2469622"/>
            <a:ext cx="15188744" cy="4120620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1525" y="6629225"/>
            <a:ext cx="15188744" cy="2166937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2A87-F07E-492C-9BF1-9C3511DBC32A}" type="datetime1">
              <a:rPr lang="es-AR" smtClean="0"/>
              <a:pPr/>
              <a:t>13/9/2024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02747-338A-47F4-8D8B-12DADCEC5E87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99591943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0697" y="2637014"/>
            <a:ext cx="7484309" cy="628526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15132" y="2637014"/>
            <a:ext cx="7484309" cy="628526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B57C8-25E3-470F-8ABF-DB7038C27F6B}" type="datetime1">
              <a:rPr lang="es-AR" smtClean="0"/>
              <a:pPr/>
              <a:t>13/9/2024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02747-338A-47F4-8D8B-12DADCEC5E87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82421324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2991" y="527404"/>
            <a:ext cx="15188744" cy="191470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2991" y="2428347"/>
            <a:ext cx="7449913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2991" y="3618442"/>
            <a:ext cx="7449913" cy="532218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915133" y="2428347"/>
            <a:ext cx="7486602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915133" y="3618442"/>
            <a:ext cx="7486602" cy="532218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196A1-3E50-457F-A0DF-0B74265E1B7D}" type="datetime1">
              <a:rPr lang="es-AR" smtClean="0"/>
              <a:pPr/>
              <a:t>13/9/2024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02747-338A-47F4-8D8B-12DADCEC5E87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50998474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58774-FFFE-4044-88BB-6774670445A0}" type="datetime1">
              <a:rPr lang="es-AR" smtClean="0"/>
              <a:pPr/>
              <a:t>13/9/2024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02747-338A-47F4-8D8B-12DADCEC5E87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87221632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63705-4C6A-4AF7-A48F-3EDA9954C3DA}" type="datetime1">
              <a:rPr lang="es-AR" smtClean="0"/>
              <a:pPr/>
              <a:t>13/9/2024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02747-338A-47F4-8D8B-12DADCEC5E87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21986339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2992" y="660400"/>
            <a:ext cx="5679727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86603" y="1426281"/>
            <a:ext cx="8915132" cy="7039681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2992" y="2971800"/>
            <a:ext cx="5679727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3892B-3BBA-42C0-A69B-58523269A540}" type="datetime1">
              <a:rPr lang="es-AR" smtClean="0"/>
              <a:pPr/>
              <a:t>13/9/2024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02747-338A-47F4-8D8B-12DADCEC5E87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52356019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2992" y="660400"/>
            <a:ext cx="5679727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86603" y="1426281"/>
            <a:ext cx="8915132" cy="7039681"/>
          </a:xfrm>
        </p:spPr>
        <p:txBody>
          <a:bodyPr anchor="t"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2992" y="2971800"/>
            <a:ext cx="5679727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E20DA-4538-46D9-A04A-694C1BFC6ED2}" type="datetime1">
              <a:rPr lang="es-AR" smtClean="0"/>
              <a:pPr/>
              <a:t>13/9/2024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02747-338A-47F4-8D8B-12DADCEC5E87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39365781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0697" y="527404"/>
            <a:ext cx="15188744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0697" y="2637014"/>
            <a:ext cx="15188744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10697" y="9181395"/>
            <a:ext cx="3962281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60F12E-66C7-49CC-89F4-3DC3F7953DEE}" type="datetime1">
              <a:rPr lang="es-AR" smtClean="0"/>
              <a:pPr/>
              <a:t>13/9/2024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33358" y="9181395"/>
            <a:ext cx="5943422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437160" y="9181395"/>
            <a:ext cx="3962281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A02747-338A-47F4-8D8B-12DADCEC5E87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43935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wipe/>
  </p:transition>
  <p:hf sldNum="0" hdr="0" ftr="0" dt="0"/>
  <p:txStyles>
    <p:titleStyle>
      <a:lvl1pPr algn="l" defTabSz="1320759" rtl="0" eaLnBrk="1" latinLnBrk="0" hangingPunct="1">
        <a:lnSpc>
          <a:spcPct val="90000"/>
        </a:lnSpc>
        <a:spcBef>
          <a:spcPct val="0"/>
        </a:spcBef>
        <a:buNone/>
        <a:defRPr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EA54D027-5C61-8490-1BFE-46228329AB2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16"/>
          <a:stretch/>
        </p:blipFill>
        <p:spPr>
          <a:xfrm>
            <a:off x="1447" y="0"/>
            <a:ext cx="17607244" cy="99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83720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12694008-3251-3335-483A-40B9006C4A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" y="0"/>
            <a:ext cx="17607244" cy="9906000"/>
          </a:xfrm>
          <a:prstGeom prst="rect">
            <a:avLst/>
          </a:prstGeom>
        </p:spPr>
      </p:pic>
      <p:sp>
        <p:nvSpPr>
          <p:cNvPr id="8" name="1 Título">
            <a:extLst>
              <a:ext uri="{FF2B5EF4-FFF2-40B4-BE49-F238E27FC236}">
                <a16:creationId xmlns:a16="http://schemas.microsoft.com/office/drawing/2014/main" id="{36A1F329-9136-DDC2-83FF-E04BADE1B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8050" y="3309937"/>
            <a:ext cx="10714037" cy="328612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s-ES" altLang="es-AR" sz="8800" b="1" dirty="0">
                <a:solidFill>
                  <a:srgbClr val="0095D8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Título de la presentación</a:t>
            </a:r>
          </a:p>
        </p:txBody>
      </p:sp>
      <p:sp>
        <p:nvSpPr>
          <p:cNvPr id="9" name="2 Marcador de contenido">
            <a:extLst>
              <a:ext uri="{FF2B5EF4-FFF2-40B4-BE49-F238E27FC236}">
                <a16:creationId xmlns:a16="http://schemas.microsoft.com/office/drawing/2014/main" id="{68BB7105-5DAF-DD77-604C-8BF7642166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9463" y="7518400"/>
            <a:ext cx="7993062" cy="647700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es-AR" sz="2800" b="1" dirty="0">
                <a:solidFill>
                  <a:schemeClr val="tx1">
                    <a:lumMod val="65000"/>
                    <a:lumOff val="35000"/>
                  </a:schemeClr>
                </a:solidFill>
                <a:ea typeface="ＭＳ Ｐゴシック" pitchFamily="34" charset="-128"/>
              </a:rPr>
              <a:t>Ing. Humberto Rafael </a:t>
            </a:r>
            <a:r>
              <a:rPr lang="es-AR" sz="2800" b="1" dirty="0" err="1">
                <a:solidFill>
                  <a:schemeClr val="tx1">
                    <a:lumMod val="65000"/>
                    <a:lumOff val="35000"/>
                  </a:schemeClr>
                </a:solidFill>
                <a:ea typeface="ＭＳ Ｐゴシック" pitchFamily="34" charset="-128"/>
              </a:rPr>
              <a:t>Ciancaglini</a:t>
            </a:r>
            <a:endParaRPr lang="es-AR" sz="2800" b="1" dirty="0">
              <a:solidFill>
                <a:schemeClr val="tx1">
                  <a:lumMod val="65000"/>
                  <a:lumOff val="35000"/>
                </a:schemeClr>
              </a:solidFill>
              <a:ea typeface="ＭＳ Ｐゴシック" pitchFamily="34" charset="-128"/>
            </a:endParaRPr>
          </a:p>
          <a:p>
            <a:pPr eaLnBrk="1" hangingPunct="1">
              <a:buFontTx/>
              <a:buNone/>
              <a:defRPr/>
            </a:pPr>
            <a:endParaRPr lang="es-ES" altLang="es-AR" sz="2400" dirty="0">
              <a:ea typeface="ＭＳ Ｐゴシック" pitchFamily="34" charset="-128"/>
            </a:endParaRPr>
          </a:p>
        </p:txBody>
      </p:sp>
      <p:sp>
        <p:nvSpPr>
          <p:cNvPr id="10" name="2 Marcador de contenido">
            <a:extLst>
              <a:ext uri="{FF2B5EF4-FFF2-40B4-BE49-F238E27FC236}">
                <a16:creationId xmlns:a16="http://schemas.microsoft.com/office/drawing/2014/main" id="{8BA47F92-CE52-8BB5-18D1-7E9365E1A768}"/>
              </a:ext>
            </a:extLst>
          </p:cNvPr>
          <p:cNvSpPr txBox="1">
            <a:spLocks/>
          </p:cNvSpPr>
          <p:nvPr/>
        </p:nvSpPr>
        <p:spPr bwMode="auto">
          <a:xfrm>
            <a:off x="4589463" y="8166100"/>
            <a:ext cx="799306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hangingPunct="1">
              <a:buFontTx/>
              <a:buNone/>
              <a:defRPr/>
            </a:pPr>
            <a:r>
              <a:rPr lang="es-AR" sz="2800" kern="0" dirty="0">
                <a:solidFill>
                  <a:schemeClr val="tx1">
                    <a:lumMod val="65000"/>
                    <a:lumOff val="35000"/>
                  </a:schemeClr>
                </a:solidFill>
                <a:ea typeface="ＭＳ Ｐゴシック" pitchFamily="34" charset="-128"/>
              </a:rPr>
              <a:t>Septiembre 2017</a:t>
            </a:r>
          </a:p>
          <a:p>
            <a:pPr eaLnBrk="1" hangingPunct="1">
              <a:buFontTx/>
              <a:buNone/>
              <a:defRPr/>
            </a:pPr>
            <a:endParaRPr lang="es-ES" altLang="es-AR" sz="2400" kern="0" dirty="0">
              <a:ea typeface="ＭＳ Ｐゴシック" pitchFamily="34" charset="-128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12694008-3251-3335-483A-40B9006C4A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" y="0"/>
            <a:ext cx="17607244" cy="9906000"/>
          </a:xfrm>
          <a:prstGeom prst="rect">
            <a:avLst/>
          </a:prstGeom>
        </p:spPr>
      </p:pic>
      <p:sp>
        <p:nvSpPr>
          <p:cNvPr id="6" name="TextBox 3">
            <a:extLst>
              <a:ext uri="{FF2B5EF4-FFF2-40B4-BE49-F238E27FC236}">
                <a16:creationId xmlns:a16="http://schemas.microsoft.com/office/drawing/2014/main" id="{3EE398A7-8DEC-86B8-BB06-28B6A1CE38D7}"/>
              </a:ext>
            </a:extLst>
          </p:cNvPr>
          <p:cNvSpPr txBox="1"/>
          <p:nvPr/>
        </p:nvSpPr>
        <p:spPr>
          <a:xfrm>
            <a:off x="1151453" y="2731105"/>
            <a:ext cx="14519831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0"/>
            <a:r>
              <a:rPr lang="es-ES" sz="2800" b="0" i="0" dirty="0">
                <a:solidFill>
                  <a:srgbClr val="59595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 </a:t>
            </a:r>
            <a:r>
              <a:rPr lang="es-ES" sz="2800" b="1" i="0" dirty="0">
                <a:solidFill>
                  <a:srgbClr val="59595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Instituto de Tecnología en Polímeros y Nanotecnología</a:t>
            </a:r>
            <a:r>
              <a:rPr lang="es-ES" sz="2800" b="0" i="0" dirty="0">
                <a:solidFill>
                  <a:srgbClr val="59595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(</a:t>
            </a:r>
            <a:r>
              <a:rPr lang="es-ES" sz="2800" b="1" i="0" dirty="0">
                <a:solidFill>
                  <a:srgbClr val="59595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ITPN</a:t>
            </a:r>
            <a:r>
              <a:rPr lang="es-ES" sz="2800" b="0" i="0" dirty="0">
                <a:solidFill>
                  <a:srgbClr val="59595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realiza actividades de investigación, desarrollo e innovación (I+D+i) con una temática común a todos los grupos que lo conforman: Polímeros y Nanotecnología.</a:t>
            </a: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s-ES" sz="2800" b="0" i="0" dirty="0">
                <a:solidFill>
                  <a:srgbClr val="59595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s-ES" sz="2800" b="0" i="0" dirty="0">
                <a:solidFill>
                  <a:srgbClr val="59595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Las áreas de aplicación incluyen envases y embalajes, materiales biomédicos, aislantes térmicos, materiales para restauración de documentos, alimentos y compuestos de alta prestación, entre otras.</a:t>
            </a: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s-ES" sz="2800" b="0" i="0" dirty="0">
                <a:solidFill>
                  <a:srgbClr val="59595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s-ES" sz="2800" b="0" i="0" dirty="0">
                <a:solidFill>
                  <a:srgbClr val="59595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 interdisciplinariedad y complementariedad son las principales características del </a:t>
            </a:r>
            <a:r>
              <a:rPr lang="es-ES" sz="2800" b="1" i="0" dirty="0">
                <a:solidFill>
                  <a:srgbClr val="59595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ITPN</a:t>
            </a:r>
            <a:r>
              <a:rPr lang="es-ES" sz="2800" b="0" i="0" dirty="0">
                <a:solidFill>
                  <a:srgbClr val="59595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s-ES" sz="2800" b="0" i="0" dirty="0">
                <a:solidFill>
                  <a:srgbClr val="59595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s-ES" sz="2800" b="0" i="0" dirty="0">
                <a:solidFill>
                  <a:srgbClr val="59595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 doble dependencia del instituto (UBA-CONICET) permite transmitir los conocimientos de los docentes/investigadores locales a los estudiantes de la FIUBA y de la UBA en general, a través de cursos y dirección de tesis de grado y posgrado.</a:t>
            </a: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s-ES" sz="2800" b="0" i="0" dirty="0">
                <a:solidFill>
                  <a:srgbClr val="59595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891447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348EA993-4F5D-D3A4-6F8B-5772A6A1B8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88479" cy="9906000"/>
          </a:xfrm>
          <a:prstGeom prst="rect">
            <a:avLst/>
          </a:prstGeom>
        </p:spPr>
      </p:pic>
      <p:sp>
        <p:nvSpPr>
          <p:cNvPr id="6" name="1 Título">
            <a:extLst>
              <a:ext uri="{FF2B5EF4-FFF2-40B4-BE49-F238E27FC236}">
                <a16:creationId xmlns:a16="http://schemas.microsoft.com/office/drawing/2014/main" id="{F92649ED-000B-071A-98EE-CF871443EF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2063" y="1331913"/>
            <a:ext cx="7858125" cy="1143000"/>
          </a:xfrm>
        </p:spPr>
        <p:txBody>
          <a:bodyPr>
            <a:normAutofit/>
          </a:bodyPr>
          <a:lstStyle/>
          <a:p>
            <a:pPr algn="l" eaLnBrk="1" hangingPunct="1"/>
            <a:r>
              <a:rPr lang="es-ES" altLang="es-AR" sz="4400" b="1" dirty="0">
                <a:solidFill>
                  <a:srgbClr val="0095D8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Subtítulo 02</a:t>
            </a:r>
          </a:p>
        </p:txBody>
      </p:sp>
      <p:sp>
        <p:nvSpPr>
          <p:cNvPr id="7" name="2 Marcador de contenido">
            <a:extLst>
              <a:ext uri="{FF2B5EF4-FFF2-40B4-BE49-F238E27FC236}">
                <a16:creationId xmlns:a16="http://schemas.microsoft.com/office/drawing/2014/main" id="{D3C9E69C-7DE4-E453-FBBD-62CAB8BE79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2063" y="2916239"/>
            <a:ext cx="13076237" cy="2163761"/>
          </a:xfrm>
        </p:spPr>
        <p:txBody>
          <a:bodyPr>
            <a:normAutofit/>
          </a:bodyPr>
          <a:lstStyle/>
          <a:p>
            <a:pPr marL="0" indent="0" eaLnBrk="1" hangingPunct="1">
              <a:buFontTx/>
              <a:buNone/>
              <a:defRPr/>
            </a:pPr>
            <a:r>
              <a:rPr lang="es-ES" altLang="es-A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Con su </a:t>
            </a:r>
            <a:r>
              <a:rPr lang="es-ES" altLang="es-AR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primer graduado en 1870</a:t>
            </a:r>
            <a:r>
              <a:rPr lang="es-ES" altLang="es-A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y más de </a:t>
            </a:r>
            <a:r>
              <a:rPr lang="es-ES" altLang="es-AR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35.000 egresados </a:t>
            </a:r>
            <a:r>
              <a:rPr lang="es-ES" altLang="es-A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desde entonces,</a:t>
            </a:r>
            <a:r>
              <a:rPr lang="es-ES" altLang="es-AR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es-ES" altLang="es-A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la FIUBA se ha constituido como un factor importante en el desarrollo del país.</a:t>
            </a:r>
          </a:p>
          <a:p>
            <a:pPr marL="0" indent="0" eaLnBrk="1" hangingPunct="1">
              <a:buFontTx/>
              <a:buNone/>
              <a:defRPr/>
            </a:pPr>
            <a:r>
              <a:rPr lang="es-A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Forma parte de la Universidad de Buenos Aires, en la actualidad compuesta por trece facultades.</a:t>
            </a:r>
            <a:endParaRPr lang="es-ES" altLang="es-AR" sz="2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eaLnBrk="1" hangingPunct="1">
              <a:buFontTx/>
              <a:buNone/>
              <a:defRPr/>
            </a:pPr>
            <a:endParaRPr lang="es-ES" altLang="es-AR" sz="2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eaLnBrk="1" hangingPunct="1">
              <a:buFontTx/>
              <a:buNone/>
              <a:defRPr/>
            </a:pPr>
            <a:endParaRPr lang="es-ES" altLang="es-AR" sz="2800" dirty="0">
              <a:solidFill>
                <a:schemeClr val="tx1">
                  <a:lumMod val="65000"/>
                  <a:lumOff val="35000"/>
                </a:schemeClr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930051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2989</TotalTime>
  <Words>205</Words>
  <Application>Microsoft Office PowerPoint</Application>
  <PresentationFormat>Personalizado</PresentationFormat>
  <Paragraphs>20</Paragraphs>
  <Slides>4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ＭＳ Ｐゴシック</vt:lpstr>
      <vt:lpstr>Arial</vt:lpstr>
      <vt:lpstr>Calibri</vt:lpstr>
      <vt:lpstr>Calibri Light</vt:lpstr>
      <vt:lpstr>Tema de Office</vt:lpstr>
      <vt:lpstr>Presentación de PowerPoint</vt:lpstr>
      <vt:lpstr>Título de la presentación</vt:lpstr>
      <vt:lpstr>Presentación de PowerPoint</vt:lpstr>
      <vt:lpstr>Subtítulo 02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Celina Bernal</dc:creator>
  <cp:lastModifiedBy>María Eugenia Gutiérrez</cp:lastModifiedBy>
  <cp:revision>737</cp:revision>
  <cp:lastPrinted>2018-12-18T15:35:10Z</cp:lastPrinted>
  <dcterms:created xsi:type="dcterms:W3CDTF">2018-12-13T14:10:45Z</dcterms:created>
  <dcterms:modified xsi:type="dcterms:W3CDTF">2024-09-13T17:40:24Z</dcterms:modified>
</cp:coreProperties>
</file>